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82" r:id="rId3"/>
    <p:sldId id="259" r:id="rId4"/>
    <p:sldId id="263" r:id="rId5"/>
    <p:sldId id="264" r:id="rId6"/>
    <p:sldId id="261" r:id="rId7"/>
    <p:sldId id="265" r:id="rId8"/>
    <p:sldId id="280" r:id="rId9"/>
    <p:sldId id="266" r:id="rId10"/>
    <p:sldId id="268" r:id="rId11"/>
    <p:sldId id="270" r:id="rId12"/>
    <p:sldId id="271" r:id="rId13"/>
    <p:sldId id="272" r:id="rId14"/>
    <p:sldId id="276" r:id="rId15"/>
    <p:sldId id="277" r:id="rId16"/>
    <p:sldId id="275" r:id="rId17"/>
    <p:sldId id="279" r:id="rId18"/>
    <p:sldId id="283" r:id="rId1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26"/>
    <p:restoredTop sz="85795" autoAdjust="0"/>
  </p:normalViewPr>
  <p:slideViewPr>
    <p:cSldViewPr>
      <p:cViewPr varScale="1">
        <p:scale>
          <a:sx n="44" d="100"/>
          <a:sy n="44" d="100"/>
        </p:scale>
        <p:origin x="116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A4465CB-F1BB-47E5-AC7E-B4379B495D00}" type="slidenum">
              <a:rPr lang="en-GB" altLang="en-US"/>
              <a:pPr>
                <a:defRPr/>
              </a:pPr>
              <a:t>‹#›</a:t>
            </a:fld>
            <a:endParaRPr lang="en-GB" altLang="en-US"/>
          </a:p>
        </p:txBody>
      </p:sp>
    </p:spTree>
    <p:extLst>
      <p:ext uri="{BB962C8B-B14F-4D97-AF65-F5344CB8AC3E}">
        <p14:creationId xmlns:p14="http://schemas.microsoft.com/office/powerpoint/2010/main" val="1012783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FDB169F-9B22-4BC7-892A-1F5BC76DFAAE}" type="slidenum">
              <a:rPr lang="en-GB" altLang="en-US" smtClean="0"/>
              <a:pPr>
                <a:spcBef>
                  <a:spcPct val="0"/>
                </a:spcBef>
              </a:pPr>
              <a:t>1</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2777365-1CA6-4737-B279-4E6E8725D922}" type="slidenum">
              <a:rPr lang="en-GB" altLang="en-US" smtClean="0"/>
              <a:pPr>
                <a:spcBef>
                  <a:spcPct val="0"/>
                </a:spcBef>
              </a:pPr>
              <a:t>10</a:t>
            </a:fld>
            <a:endParaRPr lang="en-GB"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-For all children, education is key to being able to achieve those dreams. </a:t>
            </a:r>
          </a:p>
          <a:p>
            <a:pPr eaLnBrk="1" hangingPunct="1"/>
            <a:r>
              <a:rPr lang="en-GB" altLang="en-US"/>
              <a:t>-If you live in the UK you can go to school for free from when are you aged 5 to 18 </a:t>
            </a:r>
          </a:p>
          <a:p>
            <a:pPr eaLnBrk="1" hangingPunct="1"/>
            <a:r>
              <a:rPr lang="en-GB" altLang="en-US"/>
              <a:t>-But in Uganda education is too expensive for many poor children, especially children living on the street. </a:t>
            </a:r>
          </a:p>
          <a:p>
            <a:pPr eaLnBrk="1" hangingPunct="1"/>
            <a:r>
              <a:rPr lang="en-GB" altLang="en-US"/>
              <a:t>-If children don’t go to school they cannot learn what they need to get a job or properly prepare themselves to become adults.</a:t>
            </a:r>
          </a:p>
          <a:p>
            <a:pPr eaLnBrk="1" hangingPunct="1">
              <a:buFontTx/>
              <a:buChar char="•"/>
            </a:pPr>
            <a:r>
              <a:rPr lang="en-GB" altLang="en-US"/>
              <a:t> Without a job as an adult it will be very hard for them to ever escape a life of poverty and hardship. </a:t>
            </a:r>
          </a:p>
          <a:p>
            <a:pPr eaLnBrk="1" hangingPunct="1">
              <a:buFontTx/>
              <a:buChar char="•"/>
            </a:pPr>
            <a:r>
              <a:rPr lang="en-GB" altLang="en-US"/>
              <a:t>This is why getting children who live on the streets back into education is so important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05CEB06-15B8-443D-A266-CE411C002982}" type="slidenum">
              <a:rPr lang="en-GB" altLang="en-US" smtClean="0"/>
              <a:pPr>
                <a:spcBef>
                  <a:spcPct val="0"/>
                </a:spcBef>
              </a:pPr>
              <a:t>11</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-Too often people ignore children living on the street or treat them as bad children. </a:t>
            </a:r>
          </a:p>
          <a:p>
            <a:pPr eaLnBrk="1" hangingPunct="1"/>
            <a:r>
              <a:rPr lang="en-GB" altLang="en-US"/>
              <a:t>-But all over the world there are also people trying to help these children. </a:t>
            </a:r>
          </a:p>
          <a:p>
            <a:pPr eaLnBrk="1" hangingPunct="1"/>
            <a:r>
              <a:rPr lang="en-GB" altLang="en-US"/>
              <a:t>-In Jinja an organisation called S.A.L.V.E. International is trying to help turn the lives of these children around.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AEBC7EE-46EC-4E52-80E6-DC8D24E7066C}" type="slidenum">
              <a:rPr lang="en-GB" altLang="en-US" smtClean="0"/>
              <a:pPr>
                <a:spcBef>
                  <a:spcPct val="0"/>
                </a:spcBef>
              </a:pPr>
              <a:t>12</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-S.A.L.V.E .International is a charity, which means it funded entirely by donations that people give to help the children. </a:t>
            </a:r>
          </a:p>
          <a:p>
            <a:pPr eaLnBrk="1" hangingPunct="1"/>
            <a:r>
              <a:rPr lang="en-GB" altLang="en-US"/>
              <a:t>-Does any one know the names of any other charities and what they do? (e.g. Cancer Research, RSPB, NSPCC, Oxfam, National Trust, The Red Cross).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BECC9D3-B8A7-469F-9FBA-EC687B0ACE0C}" type="slidenum">
              <a:rPr lang="en-GB" altLang="en-US" smtClean="0"/>
              <a:pPr>
                <a:spcBef>
                  <a:spcPct val="0"/>
                </a:spcBef>
              </a:pPr>
              <a:t>13</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-S.A.L.V.E work’s with children living on the streets to rehome them and get them back into education. </a:t>
            </a:r>
          </a:p>
          <a:p>
            <a:pPr eaLnBrk="1" hangingPunct="1"/>
            <a:r>
              <a:rPr lang="en-GB" altLang="en-US"/>
              <a:t>-This can mean taking them back to their families or other relatives or, if they can’t be reunited with their families, taking them to live in the S.A.L.V.E. house temporarily while they find foster care for them where they will be properly looked after.</a:t>
            </a:r>
          </a:p>
          <a:p>
            <a:pPr eaLnBrk="1" hangingPunct="1"/>
            <a:r>
              <a:rPr lang="en-GB" altLang="en-US"/>
              <a:t>-Then they focus on sending them to school so they can learn.</a:t>
            </a:r>
          </a:p>
          <a:p>
            <a:pPr eaLnBrk="1" hangingPunct="1"/>
            <a:r>
              <a:rPr lang="en-GB" altLang="en-US"/>
              <a:t>-S.A.L.V.E .also works hard to change the attitudes of people so they stop thinking about children who live on the street as bad and hopeless and start to recognise they are just children who are in a dangerous and difficult position and need help. </a:t>
            </a:r>
          </a:p>
          <a:p>
            <a:pPr eaLnBrk="1" hangingPunct="1">
              <a:buFontTx/>
              <a:buChar char="•"/>
            </a:pPr>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18A4F394-F426-490F-91B0-3DCA18ECFA69}" type="slidenum">
              <a:rPr lang="en-GB" altLang="en-US" smtClean="0"/>
              <a:pPr>
                <a:spcBef>
                  <a:spcPct val="0"/>
                </a:spcBef>
              </a:pPr>
              <a:t>14</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-Last week we heard the story of Jacob who used to live on the streets before S.A.L.V.E helped him to turn his life around and get an education. </a:t>
            </a:r>
          </a:p>
          <a:p>
            <a:pPr eaLnBrk="1" hangingPunct="1">
              <a:buFontTx/>
              <a:buChar char="•"/>
            </a:pPr>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3480298-0DD9-45B6-8B44-7207075D6D6E}" type="slidenum">
              <a:rPr lang="en-GB" altLang="en-US" smtClean="0"/>
              <a:pPr>
                <a:spcBef>
                  <a:spcPct val="0"/>
                </a:spcBef>
              </a:pPr>
              <a:t>15</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-Since it was set up, S.A.L.V.E. has helped get hundreds of children off the street and back with their families or in another loving home such as a foster family. </a:t>
            </a:r>
          </a:p>
          <a:p>
            <a:pPr eaLnBrk="1" hangingPunct="1"/>
            <a:r>
              <a:rPr lang="en-GB" altLang="en-US"/>
              <a:t>-They don’t live on the street any more and are properly looked after. Their rights to things like food and shelter are being met. </a:t>
            </a:r>
          </a:p>
          <a:p>
            <a:pPr eaLnBrk="1" hangingPunct="1"/>
            <a:r>
              <a:rPr lang="en-GB" altLang="en-US"/>
              <a:t>-They are able to play and do the things they like doing.</a:t>
            </a:r>
          </a:p>
          <a:p>
            <a:pPr eaLnBrk="1" hangingPunct="1"/>
            <a:r>
              <a:rPr lang="en-GB" altLang="en-US"/>
              <a:t>-And they are getting an education that will help them build a better future and get jobs.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AC1AFD2-5F06-4A79-B37F-E815181ACE71}" type="slidenum">
              <a:rPr lang="en-GB" altLang="en-US" smtClean="0"/>
              <a:pPr>
                <a:spcBef>
                  <a:spcPct val="0"/>
                </a:spcBef>
              </a:pPr>
              <a:t>16</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-The children who S.A.L.V.E . can help through the kind donations and gifts they are given are the lucky ones. </a:t>
            </a:r>
          </a:p>
          <a:p>
            <a:pPr eaLnBrk="1" hangingPunct="1"/>
            <a:r>
              <a:rPr lang="en-GB" altLang="en-US"/>
              <a:t>-But all the children living on the streets in Jinja are so happy you are learning about them and about children on the streets everywhere.  </a:t>
            </a:r>
          </a:p>
          <a:p>
            <a:pPr eaLnBrk="1" hangingPunct="1">
              <a:buFontTx/>
              <a:buChar char="•"/>
            </a:pPr>
            <a:r>
              <a:rPr lang="en-GB" altLang="en-US"/>
              <a:t>They know it’s so important that people all around the world understand what they go through and recognise they are just children. </a:t>
            </a:r>
          </a:p>
          <a:p>
            <a:pPr eaLnBrk="1" hangingPunct="1">
              <a:buFontTx/>
              <a:buChar char="•"/>
            </a:pPr>
            <a:r>
              <a:rPr lang="en-GB" altLang="en-US"/>
              <a:t>The more people know about them and understand their situation, the more likely it is that we can change things for the better.</a:t>
            </a:r>
          </a:p>
          <a:p>
            <a:pPr eaLnBrk="1" hangingPunct="1">
              <a:buFontTx/>
              <a:buChar char="•"/>
            </a:pPr>
            <a:r>
              <a:rPr lang="en-GB" altLang="en-US"/>
              <a:t>One day we hope there will be “No Street Called Home” and no child will have to live on the streets.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A1BA49A-8923-427F-AA65-6C896ABF54F3}" type="slidenum">
              <a:rPr lang="en-GB" altLang="en-US" smtClean="0"/>
              <a:pPr>
                <a:spcBef>
                  <a:spcPct val="0"/>
                </a:spcBef>
              </a:pPr>
              <a:t>17</a:t>
            </a:fld>
            <a:endParaRPr lang="en-GB"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CE2559B-F948-486B-A0C8-8B26C1177605}" type="slidenum">
              <a:rPr lang="en-GB" altLang="en-US" smtClean="0"/>
              <a:pPr>
                <a:spcBef>
                  <a:spcPct val="0"/>
                </a:spcBef>
              </a:pPr>
              <a:t>2</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7801043-CB4B-492F-BC97-9BFDEEE4247F}" type="slidenum">
              <a:rPr lang="en-GB" altLang="en-US" smtClean="0"/>
              <a:pPr>
                <a:spcBef>
                  <a:spcPct val="0"/>
                </a:spcBef>
              </a:pPr>
              <a:t>3</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-Last time we used maps to find Jinja, a city in Uganda</a:t>
            </a:r>
          </a:p>
          <a:p>
            <a:pPr eaLnBrk="1" hangingPunct="1"/>
            <a:r>
              <a:rPr lang="en-GB" altLang="en-US"/>
              <a:t>-Get a pupil to point to Africa, England and Uganda on the map.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FC3938C-F151-419B-8C6D-2F8D57CF1F7A}" type="slidenum">
              <a:rPr lang="en-GB" altLang="en-US" smtClean="0"/>
              <a:pPr>
                <a:spcBef>
                  <a:spcPct val="0"/>
                </a:spcBef>
              </a:pPr>
              <a:t>4</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-We learnt that Uganda is a country in Africa. </a:t>
            </a:r>
          </a:p>
          <a:p>
            <a:pPr eaLnBrk="1" hangingPunct="1"/>
            <a:r>
              <a:rPr lang="en-GB" altLang="en-US"/>
              <a:t>-Uganda is a country full of vibrant colours, music and laughter.</a:t>
            </a:r>
          </a:p>
          <a:p>
            <a:pPr eaLnBrk="1" hangingPunct="1"/>
            <a:r>
              <a:rPr lang="en-GB" altLang="en-US"/>
              <a:t>-But Uganda is also one of the poorer countries in the world.</a:t>
            </a:r>
          </a:p>
          <a:p>
            <a:pPr eaLnBrk="1" hangingPunct="1"/>
            <a:endParaRPr lang="en-GB" altLang="en-US"/>
          </a:p>
          <a:p>
            <a:pPr eaLnBrk="1" hangingPunct="1"/>
            <a:r>
              <a:rPr lang="en-GB" altLang="en-US"/>
              <a:t>Population correct at time of writing. Please check https://www.worldometers.info/world-population/uganda-population/ for an up-to-date population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E3DC7B8-D8AD-4721-9E56-9C7F78E5F9E9}" type="slidenum">
              <a:rPr lang="en-GB" altLang="en-US" smtClean="0"/>
              <a:pPr>
                <a:spcBef>
                  <a:spcPct val="0"/>
                </a:spcBef>
              </a:pPr>
              <a:t>5</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-Being a poor country has a big effect on the people who live there.</a:t>
            </a:r>
          </a:p>
          <a:p>
            <a:pPr eaLnBrk="1" hangingPunct="1"/>
            <a:r>
              <a:rPr lang="en-GB" altLang="en-US"/>
              <a:t>-Things that we might take for granted they cannot afford such as having to pay for school or to see a doctor. </a:t>
            </a:r>
          </a:p>
          <a:p>
            <a:pPr eaLnBrk="1" hangingPunct="1">
              <a:buFontTx/>
              <a:buChar char="•"/>
            </a:pP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F23E009-9588-49CA-B167-F6C06E1B457D}" type="slidenum">
              <a:rPr lang="en-GB" altLang="en-US" smtClean="0"/>
              <a:pPr>
                <a:spcBef>
                  <a:spcPct val="0"/>
                </a:spcBef>
              </a:pPr>
              <a:t>6</a:t>
            </a:fld>
            <a:endParaRPr lang="en-GB"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-This is a map of Uganda. The city we focussed on last lesson was Jinja. Who can find Jinja? </a:t>
            </a:r>
          </a:p>
          <a:p>
            <a:pPr eaLnBrk="1" hangingPunct="1"/>
            <a:r>
              <a:rPr lang="en-GB" altLang="en-US" dirty="0"/>
              <a:t>-There are many children living on the streets in Jinja.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B60EC2E-BA46-4BFF-806A-391954C3E389}" type="slidenum">
              <a:rPr lang="en-GB" altLang="en-US" smtClean="0"/>
              <a:pPr>
                <a:spcBef>
                  <a:spcPct val="0"/>
                </a:spcBef>
              </a:pPr>
              <a:t>7</a:t>
            </a:fld>
            <a:endParaRPr lang="en-GB"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-Who can remember some reasons why children have to live on the streets? </a:t>
            </a:r>
          </a:p>
          <a:p>
            <a:pPr eaLnBrk="1" hangingPunct="1"/>
            <a:r>
              <a:rPr lang="en-GB" altLang="en-US" dirty="0"/>
              <a:t>(Abused at home, family too poor to look after them, need to work on the street, are orphans or abandoned, peer pressure, need to make money)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8BC56A6-61F3-4C79-915B-583C7B2D2E61}" type="slidenum">
              <a:rPr lang="en-GB" altLang="en-US" smtClean="0"/>
              <a:pPr>
                <a:spcBef>
                  <a:spcPct val="0"/>
                </a:spcBef>
              </a:pPr>
              <a:t>8</a:t>
            </a:fld>
            <a:endParaRPr lang="en-GB"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B63E72C-E60F-43E3-8F26-541787C9E8C4}" type="slidenum">
              <a:rPr lang="en-GB" altLang="en-US" smtClean="0"/>
              <a:pPr>
                <a:spcBef>
                  <a:spcPct val="0"/>
                </a:spcBef>
              </a:pPr>
              <a:t>9</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-Many people think that children living on the street are bad and naughty, cannot be helped and have no future. </a:t>
            </a:r>
          </a:p>
          <a:p>
            <a:pPr eaLnBrk="1" hangingPunct="1"/>
            <a:r>
              <a:rPr lang="en-GB" altLang="en-US"/>
              <a:t>-But when you give children on the street the chance to speak for themselves you hear the opposite. Children living on the streets are just children like any other. </a:t>
            </a:r>
          </a:p>
          <a:p>
            <a:pPr eaLnBrk="1" hangingPunct="1"/>
            <a:r>
              <a:rPr lang="en-GB" altLang="en-US"/>
              <a:t>-They like to play, they have hopes and dreams and want to do good things with their lives.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E5699F-3861-4FFB-84A4-572EA88A0F36}" type="slidenum">
              <a:rPr lang="en-GB" altLang="en-US"/>
              <a:pPr>
                <a:defRPr/>
              </a:pPr>
              <a:t>‹#›</a:t>
            </a:fld>
            <a:endParaRPr lang="en-GB" altLang="en-US"/>
          </a:p>
        </p:txBody>
      </p:sp>
    </p:spTree>
    <p:extLst>
      <p:ext uri="{BB962C8B-B14F-4D97-AF65-F5344CB8AC3E}">
        <p14:creationId xmlns:p14="http://schemas.microsoft.com/office/powerpoint/2010/main" val="156393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7BE49C-7F51-4A91-887A-E0C05CDD1151}" type="slidenum">
              <a:rPr lang="en-GB" altLang="en-US"/>
              <a:pPr>
                <a:defRPr/>
              </a:pPr>
              <a:t>‹#›</a:t>
            </a:fld>
            <a:endParaRPr lang="en-GB" altLang="en-US"/>
          </a:p>
        </p:txBody>
      </p:sp>
    </p:spTree>
    <p:extLst>
      <p:ext uri="{BB962C8B-B14F-4D97-AF65-F5344CB8AC3E}">
        <p14:creationId xmlns:p14="http://schemas.microsoft.com/office/powerpoint/2010/main" val="77761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454800-4281-4026-AFEB-E2683E496E96}" type="slidenum">
              <a:rPr lang="en-GB" altLang="en-US"/>
              <a:pPr>
                <a:defRPr/>
              </a:pPr>
              <a:t>‹#›</a:t>
            </a:fld>
            <a:endParaRPr lang="en-GB" altLang="en-US"/>
          </a:p>
        </p:txBody>
      </p:sp>
    </p:spTree>
    <p:extLst>
      <p:ext uri="{BB962C8B-B14F-4D97-AF65-F5344CB8AC3E}">
        <p14:creationId xmlns:p14="http://schemas.microsoft.com/office/powerpoint/2010/main" val="29833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EE3118-C1CD-400B-97C2-848610103308}" type="slidenum">
              <a:rPr lang="en-GB" altLang="en-US"/>
              <a:pPr>
                <a:defRPr/>
              </a:pPr>
              <a:t>‹#›</a:t>
            </a:fld>
            <a:endParaRPr lang="en-GB" altLang="en-US"/>
          </a:p>
        </p:txBody>
      </p:sp>
    </p:spTree>
    <p:extLst>
      <p:ext uri="{BB962C8B-B14F-4D97-AF65-F5344CB8AC3E}">
        <p14:creationId xmlns:p14="http://schemas.microsoft.com/office/powerpoint/2010/main" val="289063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D6FFEF-5AAC-45B8-A76A-FA1020CC4802}" type="slidenum">
              <a:rPr lang="en-GB" altLang="en-US"/>
              <a:pPr>
                <a:defRPr/>
              </a:pPr>
              <a:t>‹#›</a:t>
            </a:fld>
            <a:endParaRPr lang="en-GB" altLang="en-US"/>
          </a:p>
        </p:txBody>
      </p:sp>
    </p:spTree>
    <p:extLst>
      <p:ext uri="{BB962C8B-B14F-4D97-AF65-F5344CB8AC3E}">
        <p14:creationId xmlns:p14="http://schemas.microsoft.com/office/powerpoint/2010/main" val="207473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4C1500-E900-4578-97D6-43DD09755074}" type="slidenum">
              <a:rPr lang="en-GB" altLang="en-US"/>
              <a:pPr>
                <a:defRPr/>
              </a:pPr>
              <a:t>‹#›</a:t>
            </a:fld>
            <a:endParaRPr lang="en-GB" altLang="en-US"/>
          </a:p>
        </p:txBody>
      </p:sp>
    </p:spTree>
    <p:extLst>
      <p:ext uri="{BB962C8B-B14F-4D97-AF65-F5344CB8AC3E}">
        <p14:creationId xmlns:p14="http://schemas.microsoft.com/office/powerpoint/2010/main" val="88418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B54905-2FB7-4ED5-A8F9-35C156EC34BC}" type="slidenum">
              <a:rPr lang="en-GB" altLang="en-US"/>
              <a:pPr>
                <a:defRPr/>
              </a:pPr>
              <a:t>‹#›</a:t>
            </a:fld>
            <a:endParaRPr lang="en-GB" altLang="en-US"/>
          </a:p>
        </p:txBody>
      </p:sp>
    </p:spTree>
    <p:extLst>
      <p:ext uri="{BB962C8B-B14F-4D97-AF65-F5344CB8AC3E}">
        <p14:creationId xmlns:p14="http://schemas.microsoft.com/office/powerpoint/2010/main" val="161963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127421D-354A-4D55-BFBC-E48BEEE56AF8}" type="slidenum">
              <a:rPr lang="en-GB" altLang="en-US"/>
              <a:pPr>
                <a:defRPr/>
              </a:pPr>
              <a:t>‹#›</a:t>
            </a:fld>
            <a:endParaRPr lang="en-GB" altLang="en-US"/>
          </a:p>
        </p:txBody>
      </p:sp>
    </p:spTree>
    <p:extLst>
      <p:ext uri="{BB962C8B-B14F-4D97-AF65-F5344CB8AC3E}">
        <p14:creationId xmlns:p14="http://schemas.microsoft.com/office/powerpoint/2010/main" val="56108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C41409B-8B1E-4096-BD87-58297531BEDF}" type="slidenum">
              <a:rPr lang="en-GB" altLang="en-US"/>
              <a:pPr>
                <a:defRPr/>
              </a:pPr>
              <a:t>‹#›</a:t>
            </a:fld>
            <a:endParaRPr lang="en-GB" altLang="en-US"/>
          </a:p>
        </p:txBody>
      </p:sp>
    </p:spTree>
    <p:extLst>
      <p:ext uri="{BB962C8B-B14F-4D97-AF65-F5344CB8AC3E}">
        <p14:creationId xmlns:p14="http://schemas.microsoft.com/office/powerpoint/2010/main" val="264182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5FE8869-ADF0-4AC2-B6FF-294A2700265E}" type="slidenum">
              <a:rPr lang="en-GB" altLang="en-US"/>
              <a:pPr>
                <a:defRPr/>
              </a:pPr>
              <a:t>‹#›</a:t>
            </a:fld>
            <a:endParaRPr lang="en-GB" altLang="en-US"/>
          </a:p>
        </p:txBody>
      </p:sp>
    </p:spTree>
    <p:extLst>
      <p:ext uri="{BB962C8B-B14F-4D97-AF65-F5344CB8AC3E}">
        <p14:creationId xmlns:p14="http://schemas.microsoft.com/office/powerpoint/2010/main" val="42947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E76E7A-CCBF-42D7-AC97-21314E449C73}" type="slidenum">
              <a:rPr lang="en-GB" altLang="en-US"/>
              <a:pPr>
                <a:defRPr/>
              </a:pPr>
              <a:t>‹#›</a:t>
            </a:fld>
            <a:endParaRPr lang="en-GB" altLang="en-US"/>
          </a:p>
        </p:txBody>
      </p:sp>
    </p:spTree>
    <p:extLst>
      <p:ext uri="{BB962C8B-B14F-4D97-AF65-F5344CB8AC3E}">
        <p14:creationId xmlns:p14="http://schemas.microsoft.com/office/powerpoint/2010/main" val="197758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DFC7CA-8164-4386-8F0C-067825F9C0E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www.salveinternational.org/wordpress/wp-content/uploads/2012/03/final_logo_no_tagline.gi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https://lh4.googleusercontent.com/-qoNUjNaGvLU/UToKcmDrxvI/AAAAAAAADQs/bhNlQYD5X3U/s800/IMGP7824.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685800" y="2424113"/>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a:latin typeface="Linda's Lament" pitchFamily="2" charset="0"/>
              </a:rPr>
              <a:t>Introducing </a:t>
            </a:r>
            <a:r>
              <a:rPr lang="en-GB" sz="5400" dirty="0">
                <a:latin typeface="Linda's Lament" pitchFamily="2" charset="0"/>
              </a:rPr>
              <a:t>S.A.L.V.E. International</a:t>
            </a:r>
            <a:endParaRPr lang="en-GB" sz="5400" kern="0" dirty="0">
              <a:latin typeface="Linda's Lamen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z="5400">
                <a:latin typeface="Linda's Lament" pitchFamily="2" charset="0"/>
              </a:rPr>
              <a:t>Education is very important</a:t>
            </a:r>
          </a:p>
        </p:txBody>
      </p:sp>
      <p:pic>
        <p:nvPicPr>
          <p:cNvPr id="11267" name="Picture 6" descr="MC90004805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341438"/>
            <a:ext cx="176371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MC9002321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4975" y="1412875"/>
            <a:ext cx="1571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MC9002329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4005263"/>
            <a:ext cx="18764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MC90005693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688" y="4365625"/>
            <a:ext cx="21621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p:cNvPicPr>
            <a:picLocks noChangeAspect="1" noChangeArrowheads="1"/>
          </p:cNvPicPr>
          <p:nvPr/>
        </p:nvPicPr>
        <p:blipFill>
          <a:blip r:embed="rId7">
            <a:extLst>
              <a:ext uri="{28A0092B-C50C-407E-A947-70E740481C1C}">
                <a14:useLocalDpi xmlns:a14="http://schemas.microsoft.com/office/drawing/2010/main" val="0"/>
              </a:ext>
            </a:extLst>
          </a:blip>
          <a:srcRect b="7777"/>
          <a:stretch>
            <a:fillRect/>
          </a:stretch>
        </p:blipFill>
        <p:spPr bwMode="auto">
          <a:xfrm>
            <a:off x="3203575" y="4090988"/>
            <a:ext cx="19970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p:cNvPicPr>
            <a:picLocks noChangeAspect="1" noChangeArrowheads="1"/>
          </p:cNvPicPr>
          <p:nvPr/>
        </p:nvPicPr>
        <p:blipFill>
          <a:blip r:embed="rId8">
            <a:extLst>
              <a:ext uri="{28A0092B-C50C-407E-A947-70E740481C1C}">
                <a14:useLocalDpi xmlns:a14="http://schemas.microsoft.com/office/drawing/2010/main" val="0"/>
              </a:ext>
            </a:extLst>
          </a:blip>
          <a:srcRect l="22746" r="53555" b="67850"/>
          <a:stretch>
            <a:fillRect/>
          </a:stretch>
        </p:blipFill>
        <p:spPr bwMode="auto">
          <a:xfrm>
            <a:off x="3808413" y="1347788"/>
            <a:ext cx="14700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t="60" r="29134" b="-60"/>
          <a:stretch>
            <a:fillRect/>
          </a:stretch>
        </p:blipFill>
        <p:spPr bwMode="auto">
          <a:xfrm>
            <a:off x="0" y="0"/>
            <a:ext cx="9144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4">
            <a:extLst>
              <a:ext uri="{28A0092B-C50C-407E-A947-70E740481C1C}">
                <a14:useLocalDpi xmlns:a14="http://schemas.microsoft.com/office/drawing/2010/main" val="0"/>
              </a:ext>
            </a:extLst>
          </a:blip>
          <a:srcRect l="12805" t="2722" r="6163" b="4440"/>
          <a:stretch>
            <a:fillRect/>
          </a:stretch>
        </p:blipFill>
        <p:spPr bwMode="auto">
          <a:xfrm>
            <a:off x="0" y="3155950"/>
            <a:ext cx="4787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A person sitting at a table using a computer&#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l="24802" r="15350"/>
          <a:stretch>
            <a:fillRect/>
          </a:stretch>
        </p:blipFill>
        <p:spPr bwMode="auto">
          <a:xfrm>
            <a:off x="4527550" y="3155950"/>
            <a:ext cx="46164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a:p>
        </p:txBody>
      </p:sp>
      <p:pic>
        <p:nvPicPr>
          <p:cNvPr id="13315" name="Picture 8" descr="SALVE International Logo">
            <a:hlinkClick r:id="rId3"/>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411413" y="620713"/>
            <a:ext cx="4414837" cy="525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5400">
                <a:latin typeface="Linda's Lament" pitchFamily="2" charset="0"/>
              </a:rPr>
              <a:t>What does S.A.L.V.E do?</a:t>
            </a:r>
          </a:p>
        </p:txBody>
      </p:sp>
      <p:sp>
        <p:nvSpPr>
          <p:cNvPr id="14339" name="Rectangle 3"/>
          <p:cNvSpPr>
            <a:spLocks noGrp="1" noChangeArrowheads="1"/>
          </p:cNvSpPr>
          <p:nvPr>
            <p:ph type="body" idx="1"/>
          </p:nvPr>
        </p:nvSpPr>
        <p:spPr>
          <a:xfrm>
            <a:off x="-323850" y="3429000"/>
            <a:ext cx="3059113" cy="565150"/>
          </a:xfrm>
        </p:spPr>
        <p:txBody>
          <a:bodyPr/>
          <a:lstStyle/>
          <a:p>
            <a:pPr algn="ctr" eaLnBrk="1" hangingPunct="1">
              <a:lnSpc>
                <a:spcPct val="90000"/>
              </a:lnSpc>
              <a:buFontTx/>
              <a:buNone/>
            </a:pPr>
            <a:r>
              <a:rPr lang="en-GB" altLang="en-US">
                <a:latin typeface="Linda's Lament" pitchFamily="2" charset="0"/>
              </a:rPr>
              <a:t>Re-homing</a:t>
            </a:r>
          </a:p>
        </p:txBody>
      </p:sp>
      <p:pic>
        <p:nvPicPr>
          <p:cNvPr id="14340" name="Picture 5" descr="MC9003825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MC90043616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1484313"/>
            <a:ext cx="18415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8"/>
          <p:cNvSpPr>
            <a:spLocks noChangeArrowheads="1"/>
          </p:cNvSpPr>
          <p:nvPr/>
        </p:nvSpPr>
        <p:spPr bwMode="auto">
          <a:xfrm>
            <a:off x="2916238" y="3213100"/>
            <a:ext cx="3059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90000"/>
              </a:lnSpc>
              <a:buFontTx/>
              <a:buNone/>
            </a:pPr>
            <a:r>
              <a:rPr lang="en-GB" altLang="en-US">
                <a:latin typeface="Linda's Lament" pitchFamily="2" charset="0"/>
              </a:rPr>
              <a:t>Finding Lost Families</a:t>
            </a:r>
          </a:p>
        </p:txBody>
      </p:sp>
      <p:pic>
        <p:nvPicPr>
          <p:cNvPr id="14343" name="Picture 9" descr="MC9003100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25" y="1341438"/>
            <a:ext cx="16287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0"/>
          <p:cNvSpPr>
            <a:spLocks noChangeArrowheads="1"/>
          </p:cNvSpPr>
          <p:nvPr/>
        </p:nvSpPr>
        <p:spPr bwMode="auto">
          <a:xfrm>
            <a:off x="6078538" y="3194050"/>
            <a:ext cx="3059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90000"/>
              </a:lnSpc>
              <a:buFontTx/>
              <a:buNone/>
            </a:pPr>
            <a:r>
              <a:rPr lang="en-GB" altLang="en-US">
                <a:latin typeface="Linda's Lament" pitchFamily="2" charset="0"/>
              </a:rPr>
              <a:t>Education</a:t>
            </a:r>
          </a:p>
        </p:txBody>
      </p:sp>
      <p:pic>
        <p:nvPicPr>
          <p:cNvPr id="14345" name="Picture 13" descr="MC90004877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8400" y="4365625"/>
            <a:ext cx="14557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4"/>
          <p:cNvSpPr>
            <a:spLocks noChangeArrowheads="1"/>
          </p:cNvSpPr>
          <p:nvPr/>
        </p:nvSpPr>
        <p:spPr bwMode="auto">
          <a:xfrm>
            <a:off x="250825" y="5949950"/>
            <a:ext cx="864235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90000"/>
              </a:lnSpc>
              <a:buFontTx/>
              <a:buNone/>
            </a:pPr>
            <a:r>
              <a:rPr lang="en-GB" altLang="en-US">
                <a:latin typeface="Linda's Lament" pitchFamily="2" charset="0"/>
              </a:rPr>
              <a:t>Changing the way people think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a:p>
        </p:txBody>
      </p:sp>
      <p:pic>
        <p:nvPicPr>
          <p:cNvPr id="15363" name="Picture 3" descr="https://lh4.googleusercontent.com/-qoNUjNaGvLU/UToKcmDrxvI/AAAAAAAADQs/bhNlQYD5X3U/s800/IMGP7824.JPG"/>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t="-2565"/>
          <a:stretch>
            <a:fillRect/>
          </a:stretch>
        </p:blipFill>
        <p:spPr>
          <a:xfrm>
            <a:off x="0" y="333375"/>
            <a:ext cx="9144000" cy="6142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endParaRPr lang="en-US" altLang="en-US"/>
          </a:p>
        </p:txBody>
      </p:sp>
      <p:pic>
        <p:nvPicPr>
          <p:cNvPr id="16387" name="Picture 5" descr="IMGP28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440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a:p>
        </p:txBody>
      </p:sp>
      <p:pic>
        <p:nvPicPr>
          <p:cNvPr id="17411" name="Picture 4" descr="children"/>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58888" y="0"/>
            <a:ext cx="67881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4213" y="2463800"/>
            <a:ext cx="7772400" cy="1470025"/>
          </a:xfrm>
        </p:spPr>
        <p:txBody>
          <a:bodyPr/>
          <a:lstStyle/>
          <a:p>
            <a:pPr eaLnBrk="1" hangingPunct="1"/>
            <a:r>
              <a:rPr lang="en-GB" altLang="en-US">
                <a:latin typeface="Linda's Lament" pitchFamily="2" charset="0"/>
              </a:rPr>
              <a:t>Thank you for learning about our lives!</a:t>
            </a:r>
          </a:p>
        </p:txBody>
      </p:sp>
      <p:pic>
        <p:nvPicPr>
          <p:cNvPr id="1843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51325"/>
            <a:ext cx="36195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1588"/>
            <a:ext cx="2819400"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0"/>
            <a:ext cx="18113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75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0"/>
            <a:ext cx="24479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P10204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1900" y="3284538"/>
            <a:ext cx="28321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025" y="4697413"/>
            <a:ext cx="26828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8032-DD86-ED1E-DDCB-41DF1287AC02}"/>
              </a:ext>
            </a:extLst>
          </p:cNvPr>
          <p:cNvSpPr>
            <a:spLocks noGrp="1"/>
          </p:cNvSpPr>
          <p:nvPr>
            <p:ph type="title"/>
          </p:nvPr>
        </p:nvSpPr>
        <p:spPr/>
        <p:txBody>
          <a:bodyPr/>
          <a:lstStyle/>
          <a:p>
            <a:endParaRPr lang="en-GB"/>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516389BB-1D97-C974-891F-9AD1AC4365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7467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685800" y="2424113"/>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dirty="0">
                <a:latin typeface="Linda's Lament" pitchFamily="2" charset="0"/>
              </a:rPr>
              <a:t>Uganda and Jinja Recap</a:t>
            </a:r>
            <a:endParaRPr lang="en-GB" sz="5400" kern="0" dirty="0">
              <a:latin typeface="Linda's Lamen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rot="-5400000">
            <a:off x="529431" y="-529431"/>
            <a:ext cx="112299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en-US" sz="1800"/>
          </a:p>
        </p:txBody>
      </p:sp>
      <p:pic>
        <p:nvPicPr>
          <p:cNvPr id="4099" name="Picture 3" descr="A close up of a map&#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867400" y="0"/>
            <a:ext cx="3276600" cy="6858000"/>
          </a:xfrm>
        </p:spPr>
        <p:txBody>
          <a:bodyPr/>
          <a:lstStyle/>
          <a:p>
            <a:pPr algn="ctr" eaLnBrk="1" hangingPunct="1">
              <a:buFontTx/>
              <a:buNone/>
            </a:pPr>
            <a:r>
              <a:rPr lang="en-GB" altLang="en-US" sz="3600" b="1">
                <a:latin typeface="Arial Unicode MS" pitchFamily="34" charset="-128"/>
              </a:rPr>
              <a:t>Republic of Uganda</a:t>
            </a:r>
          </a:p>
          <a:p>
            <a:pPr eaLnBrk="1" hangingPunct="1">
              <a:buFontTx/>
              <a:buNone/>
            </a:pPr>
            <a:endParaRPr lang="en-GB" altLang="en-US" sz="3600">
              <a:latin typeface="Arial Unicode MS" pitchFamily="34" charset="-128"/>
            </a:endParaRPr>
          </a:p>
          <a:p>
            <a:pPr algn="ctr" eaLnBrk="1" hangingPunct="1">
              <a:buFontTx/>
              <a:buNone/>
            </a:pPr>
            <a:r>
              <a:rPr lang="en-GB" altLang="en-US" sz="3600">
                <a:latin typeface="Arial Unicode MS" pitchFamily="34" charset="-128"/>
              </a:rPr>
              <a:t>Population: 46 million people</a:t>
            </a:r>
          </a:p>
        </p:txBody>
      </p:sp>
      <p:pic>
        <p:nvPicPr>
          <p:cNvPr id="5123" name="Picture 3" descr="ug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00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67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429000"/>
            <a:ext cx="471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0"/>
            <a:ext cx="471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4427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525"/>
            <a:ext cx="74168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8194" name="Picture 5" descr="P1040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48593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Grp="1" noChangeArrowheads="1"/>
          </p:cNvSpPr>
          <p:nvPr>
            <p:ph type="body" idx="1"/>
          </p:nvPr>
        </p:nvSpPr>
        <p:spPr>
          <a:xfrm>
            <a:off x="4859338" y="550863"/>
            <a:ext cx="3756025" cy="5721350"/>
          </a:xfrm>
          <a:noFill/>
        </p:spPr>
        <p:txBody>
          <a:bodyPr/>
          <a:lstStyle/>
          <a:p>
            <a:pPr algn="ctr" eaLnBrk="1" hangingPunct="1">
              <a:buFontTx/>
              <a:buNone/>
            </a:pPr>
            <a:endParaRPr lang="en-GB" altLang="en-US" sz="3600">
              <a:latin typeface="Linda's Lament" pitchFamily="2" charset="0"/>
            </a:endParaRPr>
          </a:p>
          <a:p>
            <a:pPr algn="ctr" eaLnBrk="1" hangingPunct="1">
              <a:buFontTx/>
              <a:buNone/>
            </a:pPr>
            <a:r>
              <a:rPr lang="en-GB" altLang="en-US" sz="4000">
                <a:latin typeface="Linda's Lament" pitchFamily="2" charset="0"/>
              </a:rPr>
              <a:t>	Children live on the streets for many reasons</a:t>
            </a:r>
          </a:p>
          <a:p>
            <a:pPr algn="ctr" eaLnBrk="1" hangingPunct="1">
              <a:buFontTx/>
              <a:buNone/>
            </a:pPr>
            <a:endParaRPr lang="en-GB" altLang="en-US" sz="4000">
              <a:latin typeface="Linda's Lament" pitchFamily="2" charset="0"/>
            </a:endParaRPr>
          </a:p>
          <a:p>
            <a:pPr algn="ctr" eaLnBrk="1" hangingPunct="1">
              <a:buFontTx/>
              <a:buNone/>
            </a:pPr>
            <a:r>
              <a:rPr lang="en-GB" altLang="en-US" sz="4000">
                <a:latin typeface="Linda's Lament" pitchFamily="2" charset="0"/>
              </a:rPr>
              <a:t>What are some reasons?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584200" y="2282825"/>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4800" kern="0" dirty="0">
                <a:latin typeface="Linda's Lament" pitchFamily="2" charset="0"/>
              </a:rPr>
              <a:t>Education and S.A.L.V.E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en-US"/>
          </a:p>
        </p:txBody>
      </p:sp>
      <p:sp>
        <p:nvSpPr>
          <p:cNvPr id="10243" name="Rectangle 5"/>
          <p:cNvSpPr>
            <a:spLocks noGrp="1" noChangeArrowheads="1"/>
          </p:cNvSpPr>
          <p:nvPr>
            <p:ph type="body" idx="1"/>
          </p:nvPr>
        </p:nvSpPr>
        <p:spPr/>
        <p:txBody>
          <a:bodyPr/>
          <a:lstStyle/>
          <a:p>
            <a:pPr eaLnBrk="1" hangingPunct="1"/>
            <a:endParaRPr lang="en-US" altLang="en-US"/>
          </a:p>
        </p:txBody>
      </p:sp>
      <p:pic>
        <p:nvPicPr>
          <p:cNvPr id="10244" name="Picture 9" descr="P10405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On-screen Show (4:3)</PresentationFormat>
  <Paragraphs>75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 Unicode MS</vt:lpstr>
      <vt:lpstr>Linda's Lament</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is very important</vt:lpstr>
      <vt:lpstr>PowerPoint Presentation</vt:lpstr>
      <vt:lpstr>PowerPoint Presentation</vt:lpstr>
      <vt:lpstr>What does S.A.L.V.E do?</vt:lpstr>
      <vt:lpstr>PowerPoint Presentation</vt:lpstr>
      <vt:lpstr>PowerPoint Presentation</vt:lpstr>
      <vt:lpstr>PowerPoint Presentation</vt:lpstr>
      <vt:lpstr>Thank you for learning about our lives!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 Uganda, Jinja and Joshua - Recap</dc:title>
  <dc:creator>Jenny</dc:creator>
  <cp:lastModifiedBy>Fu Rigby Doble</cp:lastModifiedBy>
  <cp:revision>31</cp:revision>
  <dcterms:created xsi:type="dcterms:W3CDTF">2013-04-25T11:52:09Z</dcterms:created>
  <dcterms:modified xsi:type="dcterms:W3CDTF">2022-09-20T10:43:29Z</dcterms:modified>
</cp:coreProperties>
</file>